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2" r:id="rId3"/>
    <p:sldId id="269" r:id="rId4"/>
    <p:sldId id="270" r:id="rId5"/>
    <p:sldId id="271" r:id="rId6"/>
    <p:sldId id="272" r:id="rId7"/>
    <p:sldId id="281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61" r:id="rId17"/>
    <p:sldId id="262" r:id="rId18"/>
    <p:sldId id="263" r:id="rId19"/>
    <p:sldId id="266" r:id="rId20"/>
    <p:sldId id="264" r:id="rId21"/>
    <p:sldId id="265" r:id="rId22"/>
    <p:sldId id="259" r:id="rId23"/>
    <p:sldId id="286" r:id="rId24"/>
    <p:sldId id="296" r:id="rId25"/>
    <p:sldId id="298" r:id="rId26"/>
    <p:sldId id="289" r:id="rId27"/>
    <p:sldId id="297" r:id="rId28"/>
    <p:sldId id="299" r:id="rId29"/>
    <p:sldId id="300" r:id="rId30"/>
    <p:sldId id="301" r:id="rId31"/>
    <p:sldId id="302" r:id="rId32"/>
    <p:sldId id="267" r:id="rId33"/>
    <p:sldId id="304" r:id="rId34"/>
    <p:sldId id="303" r:id="rId35"/>
    <p:sldId id="283" r:id="rId36"/>
    <p:sldId id="284" r:id="rId37"/>
    <p:sldId id="285" r:id="rId38"/>
    <p:sldId id="291" r:id="rId39"/>
    <p:sldId id="258" r:id="rId40"/>
    <p:sldId id="292" r:id="rId41"/>
    <p:sldId id="290" r:id="rId42"/>
    <p:sldId id="294" r:id="rId43"/>
    <p:sldId id="257" r:id="rId44"/>
    <p:sldId id="287" r:id="rId45"/>
    <p:sldId id="288" r:id="rId46"/>
    <p:sldId id="260" r:id="rId47"/>
    <p:sldId id="293" r:id="rId4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2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image" Target="../media/image87.png"/><Relationship Id="rId4" Type="http://schemas.openxmlformats.org/officeDocument/2006/relationships/image" Target="../media/image90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Relationship Id="rId4" Type="http://schemas.openxmlformats.org/officeDocument/2006/relationships/image" Target="../media/image9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6085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2272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59313" y="4008438"/>
            <a:ext cx="4038600" cy="22288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D54D-8EEA-4DBC-9AD2-F6AB1B08A945}" type="datetime1">
              <a:rPr lang="es-ES"/>
              <a:pPr>
                <a:defRPr/>
              </a:pPr>
              <a:t>08/11/2011</a:t>
            </a:fld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Eduardo Mena - Curso de Programación de Videojuegos Milla Digital - Abril 2011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0F212-5576-4A85-A3F4-AA9F4BA2BB8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353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6085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6085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E2BFB-DA7C-40C5-A582-5C135B5AB191}" type="datetime1">
              <a:rPr lang="es-ES"/>
              <a:pPr>
                <a:defRPr/>
              </a:pPr>
              <a:t>08/11/2011</a:t>
            </a:fld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Eduardo Mena - Curso de Programación de Videojuegos Milla Digital - Abril 2011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C848D-BFCA-4A6C-9C65-02F1B1F75A6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8102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68313" y="1628775"/>
            <a:ext cx="4038600" cy="22272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2272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8313" y="4008438"/>
            <a:ext cx="4038600" cy="22288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9313" y="4008438"/>
            <a:ext cx="4038600" cy="22288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E2DDF-CEEF-4CA7-AE15-0D7376A1323D}" type="datetime1">
              <a:rPr lang="es-ES"/>
              <a:pPr>
                <a:defRPr/>
              </a:pPr>
              <a:t>08/11/2011</a:t>
            </a:fld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Eduardo Mena - Curso de Programación de Videojuegos Milla Digital - Abril 2011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32234-A5A0-43C1-953C-DFB969307E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9400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08/11/2011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youtube.com/watch?v=s2E9iSQfGdg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youtube.com/watch?v=Rmvb4Hktv7U&amp;feature=related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youtube.com/watch?v=1LsRGUODHlQ&amp;feature=player_embedded#at=144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3BQsCCwo8w" TargetMode="External"/><Relationship Id="rId7" Type="http://schemas.openxmlformats.org/officeDocument/2006/relationships/image" Target="../media/image39.jpeg"/><Relationship Id="rId2" Type="http://schemas.openxmlformats.org/officeDocument/2006/relationships/hyperlink" Target="http://www.arcade-history.com/?n=galaxy-game-first-version&amp;page=detail&amp;id=26984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hyperlink" Target="http://www.youtube.com/watch?v=iPsPrLlSNic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TennisCode/tennis.c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DSC08955.MPG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hyperlink" Target="DSC08956.M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IMG_0051.AVI" TargetMode="Externa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IMG_0119.AVI" TargetMode="Externa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8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oleObject" Target="../embeddings/oleObject4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2.pn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94.png"/><Relationship Id="rId4" Type="http://schemas.openxmlformats.org/officeDocument/2006/relationships/image" Target="../media/image91.png"/><Relationship Id="rId9" Type="http://schemas.openxmlformats.org/officeDocument/2006/relationships/oleObject" Target="../embeddings/oleObject8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“</a:t>
            </a:r>
            <a:r>
              <a:rPr lang="es-ES" dirty="0" err="1" smtClean="0"/>
              <a:t>Tennis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” (1958)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Eduardo Falces &amp; Eduardo Mena</a:t>
            </a: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20688"/>
            <a:ext cx="19621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18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dirty="0" smtClean="0"/>
              <a:t>Primeros Videojuegos</a:t>
            </a:r>
            <a:br>
              <a:rPr lang="es-ES" sz="4000" dirty="0" smtClean="0"/>
            </a:br>
            <a:r>
              <a:rPr lang="es-ES" sz="4000" dirty="0" smtClean="0"/>
              <a:t>(no comerciales)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207375" cy="4608513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dirty="0" smtClean="0"/>
              <a:t>1958: </a:t>
            </a:r>
            <a:r>
              <a:rPr lang="es-ES" sz="2800" dirty="0" err="1" smtClean="0">
                <a:hlinkClick r:id="rId2"/>
              </a:rPr>
              <a:t>Tennis</a:t>
            </a:r>
            <a:r>
              <a:rPr lang="es-ES" sz="2800" dirty="0" smtClean="0">
                <a:hlinkClick r:id="rId2"/>
              </a:rPr>
              <a:t> </a:t>
            </a:r>
            <a:r>
              <a:rPr lang="es-ES" sz="2800" dirty="0" err="1" smtClean="0">
                <a:hlinkClick r:id="rId2"/>
              </a:rPr>
              <a:t>For</a:t>
            </a:r>
            <a:r>
              <a:rPr lang="es-ES" sz="2800" dirty="0" smtClean="0">
                <a:hlinkClick r:id="rId2"/>
              </a:rPr>
              <a:t> </a:t>
            </a:r>
            <a:r>
              <a:rPr lang="es-ES" sz="2800" dirty="0" err="1" smtClean="0">
                <a:hlinkClick r:id="rId2"/>
              </a:rPr>
              <a:t>Two</a:t>
            </a:r>
            <a:endParaRPr lang="es-ES" sz="2800" dirty="0" smtClean="0"/>
          </a:p>
          <a:p>
            <a:pPr lvl="1" eaLnBrk="1" hangingPunct="1">
              <a:defRPr/>
            </a:pPr>
            <a:r>
              <a:rPr lang="es-ES" sz="2400" dirty="0" smtClean="0"/>
              <a:t>Creado (en dos semanas) por Willy </a:t>
            </a:r>
            <a:r>
              <a:rPr lang="es-ES" sz="2400" dirty="0" err="1" smtClean="0"/>
              <a:t>Higinbotham</a:t>
            </a:r>
            <a:r>
              <a:rPr lang="es-ES" sz="2400" dirty="0" smtClean="0"/>
              <a:t> en un ordenador analógico </a:t>
            </a:r>
            <a:r>
              <a:rPr lang="es-ES" sz="2400" dirty="0" err="1" smtClean="0"/>
              <a:t>Donner</a:t>
            </a:r>
            <a:r>
              <a:rPr lang="es-ES" sz="2400" dirty="0" smtClean="0"/>
              <a:t> unido a un osciloscopio</a:t>
            </a:r>
          </a:p>
          <a:p>
            <a:pPr lvl="1" eaLnBrk="1" hangingPunct="1">
              <a:defRPr/>
            </a:pPr>
            <a:r>
              <a:rPr lang="es-ES" sz="2400" dirty="0" smtClean="0"/>
              <a:t>Tenis para dos jugadores</a:t>
            </a:r>
          </a:p>
          <a:p>
            <a:pPr lvl="2" eaLnBrk="1" hangingPunct="1">
              <a:defRPr/>
            </a:pPr>
            <a:r>
              <a:rPr lang="es-ES" sz="2000" dirty="0" smtClean="0"/>
              <a:t>1er videojuego con imágenes en movimiento!!</a:t>
            </a:r>
          </a:p>
          <a:p>
            <a:pPr lvl="1" eaLnBrk="1" hangingPunct="1">
              <a:defRPr/>
            </a:pPr>
            <a:endParaRPr lang="es-ES" sz="2400" dirty="0" smtClean="0"/>
          </a:p>
        </p:txBody>
      </p:sp>
      <p:pic>
        <p:nvPicPr>
          <p:cNvPr id="3072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4437063"/>
            <a:ext cx="1943100" cy="1495425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Primeros Videojuegos</a:t>
            </a:r>
            <a:br>
              <a:rPr lang="es-ES" sz="4000" smtClean="0"/>
            </a:br>
            <a:r>
              <a:rPr lang="es-ES" sz="4000" smtClean="0"/>
              <a:t>(no comerciales)</a:t>
            </a:r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351837" cy="4608513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smtClean="0"/>
              <a:t>1961: </a:t>
            </a:r>
            <a:r>
              <a:rPr lang="es-ES" sz="2800" smtClean="0">
                <a:hlinkClick r:id="rId2"/>
              </a:rPr>
              <a:t>Spacewar!</a:t>
            </a:r>
            <a:endParaRPr lang="es-ES" sz="2800" smtClean="0"/>
          </a:p>
          <a:p>
            <a:pPr lvl="1" eaLnBrk="1" hangingPunct="1">
              <a:defRPr/>
            </a:pPr>
            <a:r>
              <a:rPr lang="es-ES" sz="2400" smtClean="0"/>
              <a:t>Desarrollado por Steve Russell (MIT) en un Dec PDP-1</a:t>
            </a:r>
          </a:p>
          <a:p>
            <a:pPr lvl="1" eaLnBrk="1" hangingPunct="1">
              <a:defRPr/>
            </a:pPr>
            <a:r>
              <a:rPr lang="es-ES" sz="2400" smtClean="0"/>
              <a:t>Dos naves se disparan entre sí  alrededor del campo gravitatorio de una estrella central</a:t>
            </a:r>
          </a:p>
        </p:txBody>
      </p:sp>
      <p:pic>
        <p:nvPicPr>
          <p:cNvPr id="31749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7050" y="4221163"/>
            <a:ext cx="1905000" cy="14859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4292600"/>
            <a:ext cx="2095500" cy="14097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6449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7991475" cy="4824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sz="2000" smtClean="0"/>
              <a:t>1966: Ralph Baer trabaja en su idea de juegos para TV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Chase, primer videojuego para TV (punto que persigue a otro)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" sz="2000" smtClean="0"/>
              <a:t>1968: y a la séptima… la Brown Box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Primer sistema de videojuegos (original en el Smithsonian)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Juegos tipo </a:t>
            </a:r>
            <a:r>
              <a:rPr lang="es-ES" sz="1800" smtClean="0">
                <a:hlinkClick r:id="rId2"/>
              </a:rPr>
              <a:t>Ping-Pong</a:t>
            </a:r>
            <a:r>
              <a:rPr lang="es-ES" sz="1800" smtClean="0"/>
              <a:t>, y tiro al blanco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lvl="1" eaLnBrk="1" hangingPunct="1">
              <a:lnSpc>
                <a:spcPct val="90000"/>
              </a:lnSpc>
              <a:defRPr/>
            </a:pPr>
            <a:endParaRPr lang="es-ES" sz="1800" smtClean="0"/>
          </a:p>
          <a:p>
            <a:pPr lvl="1" eaLnBrk="1" hangingPunct="1">
              <a:lnSpc>
                <a:spcPct val="90000"/>
              </a:lnSpc>
              <a:defRPr/>
            </a:pPr>
            <a:endParaRPr lang="es-ES" sz="1800" smtClean="0"/>
          </a:p>
          <a:p>
            <a:pPr lvl="1" eaLnBrk="1" hangingPunct="1">
              <a:lnSpc>
                <a:spcPct val="90000"/>
              </a:lnSpc>
              <a:defRPr/>
            </a:pPr>
            <a:endParaRPr lang="es-ES" sz="1800" smtClean="0"/>
          </a:p>
          <a:p>
            <a:pPr lvl="1" eaLnBrk="1" hangingPunct="1">
              <a:lnSpc>
                <a:spcPct val="90000"/>
              </a:lnSpc>
              <a:defRPr/>
            </a:pPr>
            <a:endParaRPr lang="es-ES" sz="1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sz="2000" smtClean="0"/>
              <a:t>Otros inventos de Ralph Baer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Pistola óptica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Simón (1978)</a:t>
            </a:r>
          </a:p>
        </p:txBody>
      </p:sp>
      <p:pic>
        <p:nvPicPr>
          <p:cNvPr id="3277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370263"/>
            <a:ext cx="2952750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Primeras consolas</a:t>
            </a:r>
            <a:br>
              <a:rPr lang="es-ES" sz="4000" smtClean="0"/>
            </a:br>
            <a:r>
              <a:rPr lang="es-ES" sz="4000" smtClean="0"/>
              <a:t>(no comerciales)</a:t>
            </a:r>
          </a:p>
        </p:txBody>
      </p:sp>
      <p:pic>
        <p:nvPicPr>
          <p:cNvPr id="3277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3382963"/>
            <a:ext cx="2879725" cy="19177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692696"/>
            <a:ext cx="8758628" cy="5832648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54" name="Rectangle 10"/>
          <p:cNvSpPr>
            <a:spLocks noChangeArrowheads="1"/>
          </p:cNvSpPr>
          <p:nvPr/>
        </p:nvSpPr>
        <p:spPr bwMode="auto">
          <a:xfrm>
            <a:off x="250825" y="1628775"/>
            <a:ext cx="6337300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/>
            </a:pPr>
            <a:r>
              <a:rPr lang="es-ES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1971: </a:t>
            </a:r>
            <a:r>
              <a:rPr lang="es-ES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2"/>
              </a:rPr>
              <a:t>Galaxy Game</a:t>
            </a:r>
            <a:endParaRPr lang="es-ES" sz="24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Primera recreativa!!!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Verdana" pitchFamily="34" charset="0"/>
              <a:buChar char="-"/>
              <a:defRPr/>
            </a:pPr>
            <a:r>
              <a:rPr lang="es-ES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Sólo una unidad (Univ. Stanford), $20.000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Verdana" pitchFamily="34" charset="0"/>
              <a:buChar char="-"/>
              <a:defRPr/>
            </a:pPr>
            <a:r>
              <a:rPr lang="es-ES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Por monedas, 1 puesto por jugador (PDP11/20)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Reprogramación de Spacewar!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Wingdings" pitchFamily="2" charset="2"/>
              <a:buChar char="n"/>
              <a:defRPr/>
            </a:pPr>
            <a:r>
              <a:rPr lang="es-ES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1971: </a:t>
            </a:r>
            <a:r>
              <a:rPr lang="es-ES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3"/>
              </a:rPr>
              <a:t>Computer Space</a:t>
            </a:r>
            <a:endParaRPr lang="es-ES" sz="24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Primera recreativa comercial!!!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Verdana" pitchFamily="34" charset="0"/>
              <a:buChar char="-"/>
              <a:defRPr/>
            </a:pPr>
            <a:r>
              <a:rPr lang="es-ES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Por monedas, 1500 unidades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Inspirado en Spacewar! 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Verdana" pitchFamily="34" charset="0"/>
              <a:buChar char="-"/>
              <a:defRPr/>
            </a:pPr>
            <a:r>
              <a:rPr lang="es-ES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una nave contra dos platillos (1 jugador)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Creado por Nolan Bushnell (Syzygy)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tx1"/>
              </a:buClr>
              <a:buSzPct val="65000"/>
              <a:buFontTx/>
              <a:buChar char="•"/>
              <a:defRPr/>
            </a:pPr>
            <a:r>
              <a:rPr lang="es-E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1972: Cambia el nombre a… Atari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65000"/>
              <a:buFont typeface="Verdana" pitchFamily="34" charset="0"/>
              <a:buChar char="-"/>
              <a:defRPr/>
            </a:pPr>
            <a:r>
              <a:rPr lang="es-ES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Comienza la industria del videojuego!!!</a:t>
            </a:r>
            <a:endParaRPr lang="es-ES" sz="20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38949" name="Rectangle 5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Primeras máquinas recreativas:</a:t>
            </a:r>
            <a:br>
              <a:rPr lang="es-ES" sz="4000" smtClean="0"/>
            </a:br>
            <a:r>
              <a:rPr lang="es-ES" sz="4000" smtClean="0"/>
              <a:t>el nacimiento de la industria</a:t>
            </a:r>
          </a:p>
        </p:txBody>
      </p:sp>
      <p:pic>
        <p:nvPicPr>
          <p:cNvPr id="33797" name="Picture 1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5600" y="4437063"/>
            <a:ext cx="1905000" cy="15049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25" y="1268413"/>
            <a:ext cx="2771775" cy="2078037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73950" y="4149725"/>
            <a:ext cx="1670050" cy="22288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2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1268413"/>
            <a:ext cx="1262063" cy="12001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Primeras consolas</a:t>
            </a:r>
            <a:br>
              <a:rPr lang="es-ES" sz="4000" smtClean="0"/>
            </a:br>
            <a:r>
              <a:rPr lang="es-ES" sz="4000" smtClean="0"/>
              <a:t>(comerciales)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280400" cy="4608513"/>
          </a:xfrm>
        </p:spPr>
        <p:txBody>
          <a:bodyPr/>
          <a:lstStyle/>
          <a:p>
            <a:pPr eaLnBrk="1" hangingPunct="1">
              <a:defRPr/>
            </a:pPr>
            <a:r>
              <a:rPr lang="es-ES" sz="2400" smtClean="0"/>
              <a:t>1972 (Agosto): Magnavox Odyssey</a:t>
            </a:r>
          </a:p>
          <a:p>
            <a:pPr lvl="1" eaLnBrk="1" hangingPunct="1">
              <a:defRPr/>
            </a:pPr>
            <a:r>
              <a:rPr lang="es-ES" sz="2000" smtClean="0"/>
              <a:t>Magnavox adquiere la licencia de Brown Box en 1971</a:t>
            </a:r>
          </a:p>
          <a:p>
            <a:pPr lvl="2" eaLnBrk="1" hangingPunct="1">
              <a:defRPr/>
            </a:pPr>
            <a:r>
              <a:rPr lang="es-ES" sz="1800" smtClean="0"/>
              <a:t>Primer juego en 1972</a:t>
            </a:r>
          </a:p>
          <a:p>
            <a:pPr lvl="1" eaLnBrk="1" hangingPunct="1">
              <a:defRPr/>
            </a:pPr>
            <a:r>
              <a:rPr lang="es-ES" sz="2000" smtClean="0"/>
              <a:t>Primera videoconsola comercializada!! </a:t>
            </a:r>
          </a:p>
          <a:p>
            <a:pPr lvl="2" eaLnBrk="1" hangingPunct="1">
              <a:defRPr/>
            </a:pPr>
            <a:r>
              <a:rPr lang="es-ES" sz="1800" smtClean="0"/>
              <a:t>Por $100, 330.000 unidades vendidas</a:t>
            </a:r>
          </a:p>
          <a:p>
            <a:pPr lvl="1" eaLnBrk="1" hangingPunct="1">
              <a:defRPr/>
            </a:pPr>
            <a:r>
              <a:rPr lang="es-ES" sz="2000" smtClean="0"/>
              <a:t>Con cartuchos, sin sonido</a:t>
            </a:r>
          </a:p>
          <a:p>
            <a:pPr lvl="1" eaLnBrk="1" hangingPunct="1">
              <a:defRPr/>
            </a:pPr>
            <a:endParaRPr lang="es-ES" sz="2000" smtClean="0"/>
          </a:p>
          <a:p>
            <a:pPr eaLnBrk="1" hangingPunct="1">
              <a:defRPr/>
            </a:pPr>
            <a:endParaRPr lang="es-ES" sz="2800" smtClean="0"/>
          </a:p>
        </p:txBody>
      </p:sp>
      <p:pic>
        <p:nvPicPr>
          <p:cNvPr id="34821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3933825"/>
            <a:ext cx="2970213" cy="2227263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3933825"/>
            <a:ext cx="3073400" cy="22288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Primeras consolas</a:t>
            </a:r>
            <a:br>
              <a:rPr lang="es-ES" sz="4000" smtClean="0"/>
            </a:br>
            <a:r>
              <a:rPr lang="es-ES" sz="4000" smtClean="0"/>
              <a:t>(comerciales)</a:t>
            </a: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135937" cy="4824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sz="2000" smtClean="0"/>
              <a:t>1972: Videoconsola Atari Pong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Componentes y lógica discreta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" sz="1600" smtClean="0"/>
              <a:t>sin microprocesador (1970), con sonido!!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sz="2000" smtClean="0"/>
              <a:t>1974: los videojuegos llegan a Europa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Consolas clónicas Pong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" sz="1800" smtClean="0"/>
              <a:t>VideoSport MKII (1974), TeleTenis (1976), etc.</a:t>
            </a:r>
            <a:endParaRPr lang="es-ES" sz="160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Hechas con componentes discretos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1976: GI AY-3-8500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s-ES" sz="1600" smtClean="0"/>
              <a:t>Pong on a chip (</a:t>
            </a:r>
            <a:r>
              <a:rPr lang="es-ES" sz="1600" smtClean="0">
                <a:hlinkClick r:id="rId2"/>
              </a:rPr>
              <a:t>6 juegos</a:t>
            </a:r>
            <a:r>
              <a:rPr lang="es-ES" sz="1600" smtClean="0"/>
              <a:t>)</a:t>
            </a:r>
          </a:p>
        </p:txBody>
      </p:sp>
      <p:pic>
        <p:nvPicPr>
          <p:cNvPr id="35845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2781300"/>
            <a:ext cx="2232025" cy="1674813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5375" y="2781300"/>
            <a:ext cx="2405063" cy="1676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628775"/>
            <a:ext cx="2593975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8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868863"/>
            <a:ext cx="14287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9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5013325"/>
            <a:ext cx="142875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5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805488"/>
            <a:ext cx="17192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8675" y="1340768"/>
            <a:ext cx="5616575" cy="421322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“</a:t>
            </a:r>
            <a:r>
              <a:rPr lang="es-ES" dirty="0" err="1" smtClean="0"/>
              <a:t>Tennis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” original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460726" cy="5228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04864"/>
            <a:ext cx="18097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899592" y="4509120"/>
            <a:ext cx="2601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William </a:t>
            </a:r>
            <a:r>
              <a:rPr lang="es-ES" b="1" dirty="0" err="1"/>
              <a:t>Higinbotham</a:t>
            </a:r>
            <a:endParaRPr lang="es-ES" b="1" dirty="0"/>
          </a:p>
          <a:p>
            <a:pPr algn="ctr"/>
            <a:r>
              <a:rPr lang="es-ES" dirty="0" smtClean="0"/>
              <a:t>(1910-1994)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0629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Circuito lógico original (1/2)</a:t>
            </a:r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5634"/>
            <a:ext cx="6912768" cy="539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0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Circuito lógico original </a:t>
            </a:r>
            <a:r>
              <a:rPr lang="es-ES" dirty="0" smtClean="0"/>
              <a:t>(2/2</a:t>
            </a:r>
            <a:r>
              <a:rPr lang="es-ES" dirty="0"/>
              <a:t>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099065" cy="537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71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Celebrando el 50 aniversario (2008)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3943"/>
            <a:ext cx="7729708" cy="513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11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Índice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Breve historia de los videojuegos</a:t>
            </a:r>
          </a:p>
          <a:p>
            <a:endParaRPr lang="es-ES" dirty="0" smtClean="0"/>
          </a:p>
          <a:p>
            <a:r>
              <a:rPr lang="es-ES" dirty="0" smtClean="0"/>
              <a:t>“</a:t>
            </a:r>
            <a:r>
              <a:rPr lang="es-ES" dirty="0" err="1" smtClean="0"/>
              <a:t>Tennis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”</a:t>
            </a:r>
          </a:p>
          <a:p>
            <a:endParaRPr lang="es-ES" dirty="0" smtClean="0"/>
          </a:p>
          <a:p>
            <a:r>
              <a:rPr lang="es-ES" dirty="0" smtClean="0"/>
              <a:t>Construyendo nuestro “</a:t>
            </a:r>
            <a:r>
              <a:rPr lang="es-ES" dirty="0" err="1" smtClean="0"/>
              <a:t>Tennis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”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471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Celebrando el 50 aniversario (2008)</a:t>
            </a:r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71628"/>
            <a:ext cx="6768752" cy="5257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89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Celebrando el 50 aniversario (2008)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65497" cy="536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7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Resurrecting</a:t>
            </a:r>
            <a:r>
              <a:rPr lang="es-ES" dirty="0" smtClean="0"/>
              <a:t> “</a:t>
            </a:r>
            <a:r>
              <a:rPr lang="es-ES" dirty="0" err="1" smtClean="0"/>
              <a:t>Tennis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”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1252736"/>
          </a:xfrm>
        </p:spPr>
        <p:txBody>
          <a:bodyPr/>
          <a:lstStyle/>
          <a:p>
            <a:r>
              <a:rPr lang="es-ES" dirty="0"/>
              <a:t>http://</a:t>
            </a:r>
            <a:r>
              <a:rPr lang="es-ES" sz="2000" dirty="0"/>
              <a:t>www.evilmadscientist.com/article.php/tennis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11326"/>
            <a:ext cx="5976664" cy="465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1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Arquitectura del montaje</a:t>
            </a:r>
            <a:endParaRPr lang="es-ES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613" y="1340768"/>
            <a:ext cx="633670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627784" y="612274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hlinkClick r:id="rId3" action="ppaction://hlinkfile"/>
              </a:rPr>
              <a:t>Codigo</a:t>
            </a:r>
            <a:r>
              <a:rPr lang="es-ES" dirty="0" smtClean="0"/>
              <a:t> cargado en el </a:t>
            </a:r>
            <a:r>
              <a:rPr lang="es-ES" dirty="0" err="1" smtClean="0"/>
              <a:t>microcontrolador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108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54" y="332656"/>
            <a:ext cx="8496943" cy="637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44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652463"/>
            <a:ext cx="7399337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62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143000"/>
          </a:xfrm>
        </p:spPr>
        <p:txBody>
          <a:bodyPr/>
          <a:lstStyle/>
          <a:p>
            <a:r>
              <a:rPr lang="es-ES" dirty="0" smtClean="0"/>
              <a:t>DAC: generación de imágenes</a:t>
            </a:r>
            <a:endParaRPr lang="es-ES" dirty="0"/>
          </a:p>
        </p:txBody>
      </p:sp>
      <p:pic>
        <p:nvPicPr>
          <p:cNvPr id="6" name="5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5237" y="2767791"/>
            <a:ext cx="5413267" cy="4045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196752"/>
            <a:ext cx="4392488" cy="247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781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652463"/>
            <a:ext cx="7399337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39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399337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51520" y="6011475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Improvisamos un joystick y conectamos a una fuente de PC</a:t>
            </a:r>
            <a:endParaRPr lang="es-ES" sz="2400" dirty="0" smtClean="0">
              <a:hlinkClick r:id="rId3" action="ppaction://hlinkfile"/>
            </a:endParaRPr>
          </a:p>
          <a:p>
            <a:r>
              <a:rPr lang="es-ES" sz="2400" dirty="0" smtClean="0">
                <a:hlinkClick r:id="rId3" action="ppaction://hlinkfile"/>
              </a:rPr>
              <a:t>Primer intento!!</a:t>
            </a:r>
            <a:r>
              <a:rPr lang="es-ES" sz="2400" dirty="0" smtClean="0"/>
              <a:t>, </a:t>
            </a:r>
            <a:r>
              <a:rPr lang="es-ES" sz="2400" dirty="0" smtClean="0">
                <a:hlinkClick r:id="rId4" action="ppaction://hlinkfile"/>
              </a:rPr>
              <a:t>segundo intento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5535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 la tercera va la vencida!!!</a:t>
            </a:r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280" y="1556792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Elipse"/>
          <p:cNvSpPr/>
          <p:nvPr/>
        </p:nvSpPr>
        <p:spPr>
          <a:xfrm>
            <a:off x="3203848" y="1556792"/>
            <a:ext cx="79208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424" y="1565755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37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_tradnl" smtClean="0"/>
              <a:t>Breve cronología</a:t>
            </a:r>
            <a:endParaRPr lang="es-ES" smtClean="0"/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7772400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50’s-60’s: Prehistoria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smtClean="0"/>
              <a:t>Surgen la tecnología (CRT, osciloscopios, ) y las primeras ideas y prototipos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70’s: Primeros videojuegos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smtClean="0"/>
              <a:t>Primeras consolas, ordenadores, recreativas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80’s: Popularización, negocio emergente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smtClean="0"/>
              <a:t>Recreativas, ordenadores personales, consolas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90’s: Consolidación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err="1" smtClean="0"/>
              <a:t>PCs</a:t>
            </a:r>
            <a:r>
              <a:rPr lang="es-ES_tradnl" sz="2000" dirty="0" smtClean="0"/>
              <a:t>, consolas</a:t>
            </a:r>
            <a:r>
              <a:rPr lang="es-ES_tradnl" sz="2000" dirty="0" smtClean="0">
                <a:sym typeface="Wingdings 3" pitchFamily="18" charset="2"/>
              </a:rPr>
              <a:t></a:t>
            </a:r>
            <a:r>
              <a:rPr lang="es-ES_tradnl" sz="2000" dirty="0" smtClean="0"/>
              <a:t>, recreativas</a:t>
            </a:r>
            <a:r>
              <a:rPr lang="es-ES_tradnl" sz="2000" dirty="0" smtClean="0">
                <a:sym typeface="Wingdings 3" pitchFamily="18" charset="2"/>
              </a:rPr>
              <a:t>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00’s: El negocio del entretenimiento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err="1" smtClean="0"/>
              <a:t>PCs</a:t>
            </a:r>
            <a:r>
              <a:rPr lang="es-ES_tradnl" sz="2000" dirty="0" smtClean="0">
                <a:sym typeface="Wingdings 3" pitchFamily="18" charset="2"/>
              </a:rPr>
              <a:t>, consolas, Internet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10’s: Los videojuegos son cultura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_tradnl" sz="2000" dirty="0" smtClean="0"/>
              <a:t>Consolas</a:t>
            </a:r>
            <a:r>
              <a:rPr lang="es-ES_tradnl" sz="2000" dirty="0" smtClean="0">
                <a:sym typeface="Wingdings 3" pitchFamily="18" charset="2"/>
              </a:rPr>
              <a:t></a:t>
            </a:r>
            <a:r>
              <a:rPr lang="es-ES_tradnl" sz="2000" dirty="0" smtClean="0"/>
              <a:t>, Internet</a:t>
            </a:r>
            <a:r>
              <a:rPr lang="es-ES_tradnl" sz="2000" dirty="0" smtClean="0">
                <a:sym typeface="Wingdings 3" pitchFamily="18" charset="2"/>
              </a:rPr>
              <a:t>, </a:t>
            </a:r>
            <a:r>
              <a:rPr lang="es-ES_tradnl" sz="2000" dirty="0" err="1" smtClean="0">
                <a:sym typeface="Wingdings 3" pitchFamily="18" charset="2"/>
              </a:rPr>
              <a:t>PCs</a:t>
            </a:r>
            <a:endParaRPr lang="es-ES_tradnl" sz="2000" dirty="0" smtClean="0">
              <a:sym typeface="Wingdings 3" pitchFamily="18" charset="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S_tradnl" sz="2400" dirty="0" smtClean="0"/>
              <a:t>Futuro???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1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1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1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1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81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1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81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1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819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81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81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19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13"/>
            <a:ext cx="3782359" cy="5969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67544" y="980728"/>
            <a:ext cx="41044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2800" dirty="0" smtClean="0"/>
              <a:t>Cambiamos fuente de PC por adaptador 5V</a:t>
            </a:r>
          </a:p>
          <a:p>
            <a:endParaRPr lang="es-ES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s-ES" sz="2800" dirty="0" smtClean="0"/>
              <a:t>Tenemos que sustituimos cables soldados por cables </a:t>
            </a:r>
            <a:r>
              <a:rPr lang="es-ES" sz="2800" dirty="0" err="1" smtClean="0"/>
              <a:t>plug&amp;play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7671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Video (BNC - ??) (2 x 2 cables)</a:t>
            </a:r>
          </a:p>
          <a:p>
            <a:pPr lvl="1"/>
            <a:r>
              <a:rPr lang="es-ES" dirty="0" smtClean="0"/>
              <a:t>RCA?</a:t>
            </a:r>
          </a:p>
          <a:p>
            <a:pPr lvl="1"/>
            <a:r>
              <a:rPr lang="es-ES" dirty="0" err="1" smtClean="0"/>
              <a:t>Minijacks</a:t>
            </a:r>
            <a:r>
              <a:rPr lang="es-ES" dirty="0" smtClean="0"/>
              <a:t> mono?</a:t>
            </a:r>
          </a:p>
          <a:p>
            <a:pPr marL="448056" lvl="1" indent="0">
              <a:buNone/>
            </a:pPr>
            <a:endParaRPr lang="es-ES" dirty="0"/>
          </a:p>
          <a:p>
            <a:r>
              <a:rPr lang="es-ES" dirty="0" smtClean="0"/>
              <a:t>2 Mandos (2 x 4 cables)</a:t>
            </a:r>
          </a:p>
          <a:p>
            <a:pPr lvl="1"/>
            <a:r>
              <a:rPr lang="es-ES" strike="sngStrike" dirty="0" smtClean="0"/>
              <a:t>Conexión directa</a:t>
            </a:r>
          </a:p>
          <a:p>
            <a:pPr lvl="1"/>
            <a:r>
              <a:rPr lang="es-ES" strike="sngStrike" dirty="0" smtClean="0"/>
              <a:t>USB</a:t>
            </a:r>
          </a:p>
          <a:p>
            <a:pPr lvl="1"/>
            <a:r>
              <a:rPr lang="es-ES" dirty="0" smtClean="0"/>
              <a:t>PS/2 ?</a:t>
            </a:r>
          </a:p>
          <a:p>
            <a:pPr lvl="1"/>
            <a:r>
              <a:rPr lang="es-ES" dirty="0" smtClean="0"/>
              <a:t>DB9 </a:t>
            </a:r>
            <a:r>
              <a:rPr lang="es-ES" dirty="0" smtClean="0"/>
              <a:t>?</a:t>
            </a:r>
          </a:p>
          <a:p>
            <a:r>
              <a:rPr lang="es-ES" dirty="0" smtClean="0"/>
              <a:t>¿Cómo fijar los conectores hembra  a la caja?</a:t>
            </a:r>
            <a:endParaRPr lang="es-ES" dirty="0" smtClean="0"/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01026"/>
            <a:ext cx="564807" cy="99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Conexiones</a:t>
            </a:r>
            <a:endParaRPr lang="es-E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688" y="4149078"/>
            <a:ext cx="9810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49079"/>
            <a:ext cx="9810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84" y="4149080"/>
            <a:ext cx="9810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164" y="1245621"/>
            <a:ext cx="1061864" cy="929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04" y="2204864"/>
            <a:ext cx="1149943" cy="99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313" y="2204864"/>
            <a:ext cx="564807" cy="99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8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Panel de conexiones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28593"/>
            <a:ext cx="5733777" cy="386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>
            <a:normAutofit/>
          </a:bodyPr>
          <a:lstStyle/>
          <a:p>
            <a:r>
              <a:rPr lang="es-ES" dirty="0" err="1" smtClean="0"/>
              <a:t>Sound</a:t>
            </a:r>
            <a:r>
              <a:rPr lang="es-ES" dirty="0" smtClean="0"/>
              <a:t> </a:t>
            </a:r>
            <a:r>
              <a:rPr lang="es-ES" dirty="0" err="1" smtClean="0"/>
              <a:t>Blaster</a:t>
            </a:r>
            <a:r>
              <a:rPr lang="es-ES" dirty="0" smtClean="0"/>
              <a:t> 16 </a:t>
            </a:r>
            <a:r>
              <a:rPr lang="es-ES" dirty="0" err="1" smtClean="0"/>
              <a:t>WavEffects</a:t>
            </a:r>
            <a:r>
              <a:rPr lang="es-ES" dirty="0" smtClean="0"/>
              <a:t> (CT4170)</a:t>
            </a:r>
          </a:p>
        </p:txBody>
      </p:sp>
    </p:spTree>
    <p:extLst>
      <p:ext uri="{BB962C8B-B14F-4D97-AF65-F5344CB8AC3E}">
        <p14:creationId xmlns:p14="http://schemas.microsoft.com/office/powerpoint/2010/main" val="315068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“Reciclando” conectores para mandos y </a:t>
            </a:r>
            <a:r>
              <a:rPr lang="es-ES" dirty="0" smtClean="0">
                <a:hlinkClick r:id="rId2" action="ppaction://hlinkfile"/>
              </a:rPr>
              <a:t>video</a:t>
            </a:r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903631" cy="515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78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442982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51520" y="2708920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“Reciclamos” el conector de alimentación de </a:t>
            </a:r>
            <a:r>
              <a:rPr lang="es-ES" sz="2800" dirty="0"/>
              <a:t>una consola Master </a:t>
            </a:r>
            <a:r>
              <a:rPr lang="es-ES" sz="2800" dirty="0" err="1"/>
              <a:t>System</a:t>
            </a:r>
            <a:r>
              <a:rPr lang="es-ES" sz="2800" dirty="0"/>
              <a:t> II estropeada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476" y="459945"/>
            <a:ext cx="4454924" cy="593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05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Diseño de los mandos (I)</a:t>
            </a:r>
            <a:endParaRPr lang="es-ES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1285611"/>
            <a:ext cx="48006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6493" y="3704961"/>
            <a:ext cx="4176464" cy="309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7742"/>
            <a:ext cx="4068063" cy="3067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3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Diseño de los mandos (II)</a:t>
            </a:r>
            <a:endParaRPr lang="es-ES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349979"/>
            <a:ext cx="748883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704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Diseño de los mandos (</a:t>
            </a:r>
            <a:r>
              <a:rPr lang="es-ES" dirty="0" smtClean="0"/>
              <a:t>III</a:t>
            </a:r>
            <a:r>
              <a:rPr lang="es-ES" dirty="0"/>
              <a:t>)</a:t>
            </a:r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340768"/>
            <a:ext cx="727280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690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Conexión de los dos mandos</a:t>
            </a:r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484784"/>
            <a:ext cx="72008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487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Conexión mandos de juego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66736" y="1934766"/>
            <a:ext cx="2541368" cy="3456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Rueda J2</a:t>
            </a:r>
          </a:p>
          <a:p>
            <a:pPr marL="0" indent="0">
              <a:buNone/>
            </a:pPr>
            <a:r>
              <a:rPr lang="es-ES" sz="2400" dirty="0" smtClean="0"/>
              <a:t>Rueda J1</a:t>
            </a:r>
          </a:p>
          <a:p>
            <a:pPr marL="0" indent="0">
              <a:buNone/>
            </a:pPr>
            <a:r>
              <a:rPr lang="es-ES" sz="2400" dirty="0" err="1" smtClean="0"/>
              <a:t>Vcc</a:t>
            </a:r>
            <a:r>
              <a:rPr lang="es-ES" sz="2400" dirty="0" smtClean="0"/>
              <a:t> (J1 &amp; J2)</a:t>
            </a:r>
          </a:p>
          <a:p>
            <a:pPr marL="0" indent="0">
              <a:buNone/>
            </a:pPr>
            <a:r>
              <a:rPr lang="es-ES" sz="2400" dirty="0" smtClean="0"/>
              <a:t>Tierra (J1 &amp; J2)</a:t>
            </a:r>
          </a:p>
          <a:p>
            <a:pPr marL="0" indent="0">
              <a:buNone/>
            </a:pPr>
            <a:endParaRPr lang="es-ES" sz="2400" dirty="0" smtClean="0"/>
          </a:p>
          <a:p>
            <a:pPr marL="0" indent="0">
              <a:buNone/>
            </a:pPr>
            <a:r>
              <a:rPr lang="es-ES" sz="2400" dirty="0" smtClean="0"/>
              <a:t>Botón J1</a:t>
            </a:r>
          </a:p>
          <a:p>
            <a:pPr marL="0" indent="0">
              <a:buNone/>
            </a:pPr>
            <a:r>
              <a:rPr lang="es-ES" sz="2400" dirty="0" smtClean="0"/>
              <a:t>Botón J2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19672" y="1700808"/>
            <a:ext cx="1400175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50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5949950"/>
            <a:ext cx="127635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373688"/>
            <a:ext cx="1163638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516563"/>
            <a:ext cx="1439862" cy="114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41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 Cronología más detallada (1/2)</a:t>
            </a:r>
          </a:p>
        </p:txBody>
      </p:sp>
      <p:sp>
        <p:nvSpPr>
          <p:cNvPr id="43418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341438"/>
            <a:ext cx="7561262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sz="2400" smtClean="0"/>
              <a:t>1950-1971: Primeros videojuegos (no comerciales)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Tennis for two, Spacewar!, Computer Space (por monedas!!)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Consola Brown box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endParaRPr lang="es-ES" sz="1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sz="2400" smtClean="0"/>
              <a:t>1972-1980: Pong y el nacimiento de la industria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La era de las recreativas: Pong, Space Invaders, Pac-Man, etc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Consolas de 1ª (Odyssey, etc.) y 2ª generación (Atari 2600, etc.)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endParaRPr lang="es-ES" sz="1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s-ES" sz="2400" smtClean="0"/>
              <a:t>1980-1992 Ordenadores domésticos y consolas de 3ª y 4ª generación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Spectrum, C64, Amiga, Atari ST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S" sz="1800" smtClean="0"/>
              <a:t>NES, Master System, Megadrive, SNES, Neo Geo</a:t>
            </a:r>
          </a:p>
          <a:p>
            <a:pPr eaLnBrk="1" hangingPunct="1">
              <a:lnSpc>
                <a:spcPct val="90000"/>
              </a:lnSpc>
              <a:defRPr/>
            </a:pPr>
            <a:endParaRPr lang="es-ES" sz="2000" smtClean="0"/>
          </a:p>
        </p:txBody>
      </p:sp>
      <p:pic>
        <p:nvPicPr>
          <p:cNvPr id="2560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2349500"/>
            <a:ext cx="1506537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9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1725" y="1341438"/>
            <a:ext cx="1511300" cy="1050925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8163" y="3213100"/>
            <a:ext cx="985837" cy="1654175"/>
          </a:xfrm>
          <a:noFill/>
        </p:spPr>
      </p:pic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783263"/>
            <a:ext cx="1296987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2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805488"/>
            <a:ext cx="1727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734050"/>
            <a:ext cx="11874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4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463" y="4365625"/>
            <a:ext cx="163353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Interior de la caja</a:t>
            </a:r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6425" y="1404937"/>
            <a:ext cx="53911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23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-99392"/>
            <a:ext cx="7470648" cy="1143000"/>
          </a:xfrm>
        </p:spPr>
        <p:txBody>
          <a:bodyPr/>
          <a:lstStyle/>
          <a:p>
            <a:r>
              <a:rPr lang="es-ES" dirty="0" smtClean="0"/>
              <a:t>Diseño </a:t>
            </a:r>
            <a:r>
              <a:rPr lang="es-ES" dirty="0" smtClean="0">
                <a:hlinkClick r:id="rId2" action="ppaction://hlinkfile"/>
              </a:rPr>
              <a:t>final</a:t>
            </a:r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836712"/>
            <a:ext cx="493670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90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Demostración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1881188"/>
            <a:ext cx="309562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2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Incidentes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r>
              <a:rPr lang="es-ES" dirty="0" smtClean="0"/>
              <a:t>Cambio de soldaduras en </a:t>
            </a:r>
            <a:r>
              <a:rPr lang="es-ES" dirty="0" err="1" smtClean="0"/>
              <a:t>potenciometros</a:t>
            </a:r>
            <a:endParaRPr lang="es-ES" dirty="0" smtClean="0"/>
          </a:p>
          <a:p>
            <a:pPr lvl="1"/>
            <a:r>
              <a:rPr lang="es-ES" dirty="0" smtClean="0"/>
              <a:t>Para mejorar la usabilidad de las ruletas (</a:t>
            </a:r>
            <a:r>
              <a:rPr lang="es-ES" dirty="0" err="1" smtClean="0"/>
              <a:t>habia</a:t>
            </a:r>
            <a:r>
              <a:rPr lang="es-ES" dirty="0" smtClean="0"/>
              <a:t> que bajar la rayita para subir el </a:t>
            </a:r>
            <a:r>
              <a:rPr lang="es-ES" dirty="0" err="1" smtClean="0"/>
              <a:t>angulo</a:t>
            </a:r>
            <a:r>
              <a:rPr lang="es-ES" dirty="0" smtClean="0"/>
              <a:t> y viceversa)</a:t>
            </a:r>
          </a:p>
          <a:p>
            <a:r>
              <a:rPr lang="es-ES" dirty="0" smtClean="0"/>
              <a:t>Arrancar resistencias y condensadores de la placa de las conexiones</a:t>
            </a:r>
          </a:p>
          <a:p>
            <a:pPr lvl="1"/>
            <a:r>
              <a:rPr lang="es-ES" dirty="0" err="1" smtClean="0"/>
              <a:t>Habia</a:t>
            </a:r>
            <a:r>
              <a:rPr lang="es-ES" dirty="0" smtClean="0"/>
              <a:t> una </a:t>
            </a:r>
            <a:r>
              <a:rPr lang="es-ES" dirty="0" err="1" smtClean="0"/>
              <a:t>derivacion</a:t>
            </a:r>
            <a:r>
              <a:rPr lang="es-ES" dirty="0" smtClean="0"/>
              <a:t> del cable del </a:t>
            </a:r>
            <a:r>
              <a:rPr lang="es-ES" dirty="0" err="1" smtClean="0"/>
              <a:t>boton</a:t>
            </a:r>
            <a:r>
              <a:rPr lang="es-ES" dirty="0" smtClean="0"/>
              <a:t> del jugador 2 y </a:t>
            </a:r>
            <a:r>
              <a:rPr lang="es-ES" dirty="0" err="1" smtClean="0"/>
              <a:t>creimos</a:t>
            </a:r>
            <a:r>
              <a:rPr lang="es-ES" dirty="0" smtClean="0"/>
              <a:t> que era problema del </a:t>
            </a:r>
            <a:r>
              <a:rPr lang="es-ES" dirty="0" smtClean="0"/>
              <a:t>cable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0325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Otros prototipos (compactos) (I)</a:t>
            </a:r>
            <a:endParaRPr lang="es-ES" dirty="0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13884"/>
              </p:ext>
            </p:extLst>
          </p:nvPr>
        </p:nvGraphicFramePr>
        <p:xfrm>
          <a:off x="1124072" y="4158991"/>
          <a:ext cx="3375920" cy="2582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Imagen de mapa de bits" r:id="rId3" imgW="2095793" imgH="1600000" progId="Paint.Picture">
                  <p:embed/>
                </p:oleObj>
              </mc:Choice>
              <mc:Fallback>
                <p:oleObj name="Imagen de mapa de bits" r:id="rId3" imgW="2095793" imgH="160000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4072" y="4158991"/>
                        <a:ext cx="3375920" cy="25823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177194"/>
              </p:ext>
            </p:extLst>
          </p:nvPr>
        </p:nvGraphicFramePr>
        <p:xfrm>
          <a:off x="4716016" y="4149080"/>
          <a:ext cx="3332942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Imagen de mapa de bits" r:id="rId5" imgW="2142857" imgH="1666667" progId="Paint.Picture">
                  <p:embed/>
                </p:oleObj>
              </mc:Choice>
              <mc:Fallback>
                <p:oleObj name="Imagen de mapa de bits" r:id="rId5" imgW="2142857" imgH="1666667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149080"/>
                        <a:ext cx="3332942" cy="259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857382"/>
              </p:ext>
            </p:extLst>
          </p:nvPr>
        </p:nvGraphicFramePr>
        <p:xfrm>
          <a:off x="4716016" y="1340768"/>
          <a:ext cx="3375672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Imagen de mapa de bits" r:id="rId7" imgW="2172003" imgH="1666667" progId="Paint.Picture">
                  <p:embed/>
                </p:oleObj>
              </mc:Choice>
              <mc:Fallback>
                <p:oleObj name="Imagen de mapa de bits" r:id="rId7" imgW="2172003" imgH="1666667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340768"/>
                        <a:ext cx="3375672" cy="259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259337"/>
              </p:ext>
            </p:extLst>
          </p:nvPr>
        </p:nvGraphicFramePr>
        <p:xfrm>
          <a:off x="1043608" y="1340768"/>
          <a:ext cx="3419193" cy="2625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Imagen de mapa de bits" r:id="rId9" imgW="1905266" imgH="1467055" progId="Paint.Picture">
                  <p:embed/>
                </p:oleObj>
              </mc:Choice>
              <mc:Fallback>
                <p:oleObj name="Imagen de mapa de bits" r:id="rId9" imgW="1905266" imgH="146705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340768"/>
                        <a:ext cx="3419193" cy="26257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41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Otros prototipos (compactos) (</a:t>
            </a:r>
            <a:r>
              <a:rPr lang="es-ES" dirty="0" smtClean="0"/>
              <a:t>II)</a:t>
            </a:r>
            <a:endParaRPr lang="es-ES" dirty="0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242151"/>
              </p:ext>
            </p:extLst>
          </p:nvPr>
        </p:nvGraphicFramePr>
        <p:xfrm>
          <a:off x="4716016" y="1484784"/>
          <a:ext cx="3240360" cy="2470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Imagen de mapa de bits" r:id="rId3" imgW="2095793" imgH="1600000" progId="Paint.Picture">
                  <p:embed/>
                </p:oleObj>
              </mc:Choice>
              <mc:Fallback>
                <p:oleObj name="Imagen de mapa de bits" r:id="rId3" imgW="2095793" imgH="160000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484784"/>
                        <a:ext cx="3240360" cy="24701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533850"/>
              </p:ext>
            </p:extLst>
          </p:nvPr>
        </p:nvGraphicFramePr>
        <p:xfrm>
          <a:off x="1331640" y="1459995"/>
          <a:ext cx="3188196" cy="2482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Imagen de mapa de bits" r:id="rId5" imgW="2095793" imgH="1628571" progId="Paint.Picture">
                  <p:embed/>
                </p:oleObj>
              </mc:Choice>
              <mc:Fallback>
                <p:oleObj name="Imagen de mapa de bits" r:id="rId5" imgW="2095793" imgH="1628571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459995"/>
                        <a:ext cx="3188196" cy="2482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652147"/>
              </p:ext>
            </p:extLst>
          </p:nvPr>
        </p:nvGraphicFramePr>
        <p:xfrm>
          <a:off x="1331640" y="4149080"/>
          <a:ext cx="3200772" cy="2352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Imagen de mapa de bits" r:id="rId7" imgW="1714739" imgH="1257476" progId="Paint.Picture">
                  <p:embed/>
                </p:oleObj>
              </mc:Choice>
              <mc:Fallback>
                <p:oleObj name="Imagen de mapa de bits" r:id="rId7" imgW="1714739" imgH="125747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149080"/>
                        <a:ext cx="3200772" cy="2352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092321"/>
              </p:ext>
            </p:extLst>
          </p:nvPr>
        </p:nvGraphicFramePr>
        <p:xfrm>
          <a:off x="4716016" y="4149080"/>
          <a:ext cx="3135176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Imagen de mapa de bits" r:id="rId9" imgW="1714739" imgH="1295238" progId="Paint.Picture">
                  <p:embed/>
                </p:oleObj>
              </mc:Choice>
              <mc:Fallback>
                <p:oleObj name="Imagen de mapa de bits" r:id="rId9" imgW="1714739" imgH="129523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149080"/>
                        <a:ext cx="3135176" cy="23762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517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Otros proyectos</a:t>
            </a:r>
            <a:endParaRPr lang="es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2" y="3807042"/>
            <a:ext cx="3898404" cy="2923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826396" cy="286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74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4509120"/>
            <a:ext cx="7470648" cy="1143000"/>
          </a:xfrm>
        </p:spPr>
        <p:txBody>
          <a:bodyPr/>
          <a:lstStyle/>
          <a:p>
            <a:r>
              <a:rPr lang="es-ES" dirty="0" smtClean="0"/>
              <a:t>Gracias por su atención!!</a:t>
            </a: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50863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Cronología más detallada (2/2)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268413"/>
            <a:ext cx="8569325" cy="3024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400" smtClean="0"/>
              <a:t>1993-1997 PC´s y consolas de 5ª gen.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Tarjetas gráficas y de sonido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Sega Saturn, Playstation, N64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32 bits, 2D </a:t>
            </a:r>
            <a:r>
              <a:rPr lang="es-ES" sz="1800" smtClean="0">
                <a:sym typeface="Wingdings" pitchFamily="2" charset="2"/>
              </a:rPr>
              <a:t> 3D</a:t>
            </a:r>
            <a:endParaRPr lang="es-ES" sz="1800" smtClean="0"/>
          </a:p>
          <a:p>
            <a:pPr lvl="1" eaLnBrk="1" hangingPunct="1">
              <a:lnSpc>
                <a:spcPct val="80000"/>
              </a:lnSpc>
              <a:defRPr/>
            </a:pPr>
            <a:endParaRPr lang="es-ES" sz="1800" smtClean="0"/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s-ES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s-ES" sz="2400" smtClean="0"/>
              <a:t>1998-2011 Consolas de 6ª y 7ª gen., PCs, Internet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PS2, XBox, consolas portátiles, Wii, PS3, XBox 360 (todas con arq. PC)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Periféricos revolucionarios: Wiimote, Kinect, …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s-ES" sz="1800" smtClean="0"/>
              <a:t>Juegos en red (consolas, PCs, Web, redes sociales)</a:t>
            </a:r>
          </a:p>
          <a:p>
            <a:pPr eaLnBrk="1" hangingPunct="1">
              <a:lnSpc>
                <a:spcPct val="80000"/>
              </a:lnSpc>
              <a:defRPr/>
            </a:pPr>
            <a:endParaRPr lang="es-ES" sz="2000" smtClean="0"/>
          </a:p>
        </p:txBody>
      </p:sp>
      <p:pic>
        <p:nvPicPr>
          <p:cNvPr id="26629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425" y="1989138"/>
            <a:ext cx="1373188" cy="836612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44675"/>
            <a:ext cx="1392238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1844675"/>
            <a:ext cx="1104900" cy="1006475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365625"/>
            <a:ext cx="2087562" cy="156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508500"/>
            <a:ext cx="2093912" cy="209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4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643438"/>
            <a:ext cx="2808288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5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716338"/>
            <a:ext cx="194468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Prehistoria de los videojuegos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8207375" cy="4608513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dirty="0" smtClean="0"/>
              <a:t>1947: El primer videojuego??</a:t>
            </a:r>
          </a:p>
          <a:p>
            <a:pPr lvl="1" eaLnBrk="1" hangingPunct="1">
              <a:defRPr/>
            </a:pPr>
            <a:r>
              <a:rPr lang="es-ES" sz="2400" dirty="0" smtClean="0"/>
              <a:t>Juego diseñado para jugarse en un tubo de rayos catódicos (CRT) con 8 válvulas de vacío.</a:t>
            </a:r>
          </a:p>
          <a:p>
            <a:pPr lvl="1" eaLnBrk="1" hangingPunct="1">
              <a:defRPr/>
            </a:pPr>
            <a:r>
              <a:rPr lang="es-ES" sz="2400" dirty="0" smtClean="0"/>
              <a:t>Simulación trayectoria misil</a:t>
            </a:r>
          </a:p>
          <a:p>
            <a:pPr lvl="2" eaLnBrk="1" hangingPunct="1">
              <a:defRPr/>
            </a:pPr>
            <a:r>
              <a:rPr lang="es-ES" sz="2000" dirty="0" smtClean="0"/>
              <a:t>Blancos fijos (dibujados en una plantilla)</a:t>
            </a:r>
          </a:p>
          <a:p>
            <a:pPr lvl="2" eaLnBrk="1" hangingPunct="1">
              <a:defRPr/>
            </a:pPr>
            <a:r>
              <a:rPr lang="es-ES" sz="2000" dirty="0" smtClean="0"/>
              <a:t>Controles para ajustar la curva y la velocidad</a:t>
            </a:r>
          </a:p>
          <a:p>
            <a:pPr eaLnBrk="1" hangingPunct="1">
              <a:defRPr/>
            </a:pPr>
            <a:endParaRPr lang="es-ES" sz="2000" dirty="0" smtClean="0"/>
          </a:p>
        </p:txBody>
      </p:sp>
      <p:pic>
        <p:nvPicPr>
          <p:cNvPr id="27653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4149725"/>
            <a:ext cx="5329237" cy="2293938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7050" y="2852738"/>
            <a:ext cx="1905000" cy="962025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/>
              <a:t>Eduardo Mena - Curso de Programación de Videojuegos Milla Digital - Abril 2011</a:t>
            </a:r>
          </a:p>
        </p:txBody>
      </p: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¿Qué son los videojuegos?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675687" cy="4608512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2400" dirty="0" smtClean="0"/>
              <a:t>Wikipedia</a:t>
            </a:r>
          </a:p>
          <a:p>
            <a:pPr lvl="1" eaLnBrk="1" hangingPunct="1">
              <a:buClr>
                <a:srgbClr val="33CC33"/>
              </a:buClr>
              <a:buSzTx/>
              <a:buFont typeface="Wingdings" pitchFamily="2" charset="2"/>
              <a:buChar char="ü"/>
              <a:defRPr/>
            </a:pPr>
            <a:r>
              <a:rPr lang="en-US" sz="2000" dirty="0" smtClean="0">
                <a:effectLst/>
              </a:rPr>
              <a:t>“</a:t>
            </a:r>
            <a:r>
              <a:rPr lang="en-US" sz="2000" i="1" dirty="0" err="1" smtClean="0"/>
              <a:t>Juego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electrónico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que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requiere</a:t>
            </a:r>
            <a:r>
              <a:rPr lang="en-US" sz="2000" i="1" dirty="0" smtClean="0"/>
              <a:t> de </a:t>
            </a:r>
            <a:r>
              <a:rPr lang="en-US" sz="2000" i="1" dirty="0" err="1" smtClean="0"/>
              <a:t>una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interacción</a:t>
            </a:r>
            <a:r>
              <a:rPr lang="en-US" sz="2000" i="1" dirty="0" smtClean="0"/>
              <a:t> con un </a:t>
            </a:r>
            <a:r>
              <a:rPr lang="en-US" sz="2000" i="1" dirty="0" err="1" smtClean="0"/>
              <a:t>interfaz</a:t>
            </a:r>
            <a:r>
              <a:rPr lang="en-US" sz="2000" i="1" dirty="0" smtClean="0"/>
              <a:t> de </a:t>
            </a:r>
            <a:r>
              <a:rPr lang="en-US" sz="2000" i="1" dirty="0" err="1" smtClean="0"/>
              <a:t>usuario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para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generar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una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respuesta</a:t>
            </a:r>
            <a:r>
              <a:rPr lang="en-US" sz="2000" i="1" dirty="0" smtClean="0"/>
              <a:t> visual en un </a:t>
            </a:r>
            <a:r>
              <a:rPr lang="en-US" sz="2000" i="1" dirty="0" err="1" smtClean="0"/>
              <a:t>dispositivo</a:t>
            </a:r>
            <a:r>
              <a:rPr lang="en-US" sz="2000" i="1" dirty="0" smtClean="0"/>
              <a:t> de video”</a:t>
            </a:r>
            <a:endParaRPr lang="es-ES" sz="2000" i="1" dirty="0" smtClean="0"/>
          </a:p>
          <a:p>
            <a:pPr lvl="1" eaLnBrk="1" hangingPunct="1">
              <a:buClr>
                <a:srgbClr val="33CC33"/>
              </a:buClr>
              <a:buSzTx/>
              <a:buFont typeface="Wingdings" pitchFamily="2" charset="2"/>
              <a:buChar char="ü"/>
              <a:defRPr/>
            </a:pPr>
            <a:r>
              <a:rPr lang="es-ES_tradnl" sz="2000" dirty="0" smtClean="0"/>
              <a:t>“</a:t>
            </a:r>
            <a:r>
              <a:rPr lang="es-ES_tradnl" sz="2000" i="1" dirty="0" smtClean="0"/>
              <a:t>P</a:t>
            </a:r>
            <a:r>
              <a:rPr lang="es-ES" sz="2000" i="1" dirty="0" err="1" smtClean="0"/>
              <a:t>rograma</a:t>
            </a:r>
            <a:r>
              <a:rPr lang="es-ES" sz="2000" i="1" dirty="0" smtClean="0"/>
              <a:t> informático creado para el entretenimiento en general y basado en la interacción entre una o varias personas y un aparato electrónico que ejecuta dicho videojuego”</a:t>
            </a:r>
            <a:endParaRPr lang="es-ES" sz="2000" dirty="0" smtClean="0"/>
          </a:p>
          <a:p>
            <a:pPr lvl="1" eaLnBrk="1" hangingPunct="1">
              <a:buClr>
                <a:srgbClr val="FF0000"/>
              </a:buClr>
              <a:buSzTx/>
              <a:buFont typeface="Wingdings 2" pitchFamily="18" charset="2"/>
              <a:buChar char="O"/>
              <a:defRPr/>
            </a:pPr>
            <a:r>
              <a:rPr lang="es-ES" sz="2000" dirty="0" smtClean="0"/>
              <a:t>“</a:t>
            </a:r>
            <a:r>
              <a:rPr lang="es-ES" sz="2000" i="1" dirty="0" smtClean="0"/>
              <a:t>Tipo de juego digital interactivo, con independencia de su soporte”</a:t>
            </a:r>
          </a:p>
          <a:p>
            <a:pPr lvl="2" eaLnBrk="1" hangingPunct="1">
              <a:buSzTx/>
              <a:buFontTx/>
              <a:buChar char="•"/>
              <a:defRPr/>
            </a:pPr>
            <a:r>
              <a:rPr lang="es-ES" sz="1800" dirty="0" smtClean="0"/>
              <a:t>¿</a:t>
            </a:r>
            <a:r>
              <a:rPr lang="es-ES" sz="1800" dirty="0" err="1" smtClean="0"/>
              <a:t>Simon</a:t>
            </a:r>
            <a:r>
              <a:rPr lang="es-ES" sz="1800" dirty="0" smtClean="0"/>
              <a:t> es un </a:t>
            </a:r>
            <a:r>
              <a:rPr lang="es-ES" sz="1800" u="sng" dirty="0" smtClean="0"/>
              <a:t>video</a:t>
            </a:r>
            <a:r>
              <a:rPr lang="es-ES" sz="1800" dirty="0" smtClean="0"/>
              <a:t>juego? ¿Un ajedrez electrónico es un </a:t>
            </a:r>
            <a:r>
              <a:rPr lang="es-ES" sz="1800" u="sng" dirty="0" smtClean="0"/>
              <a:t>video</a:t>
            </a:r>
            <a:r>
              <a:rPr lang="es-ES" sz="1800" dirty="0" smtClean="0"/>
              <a:t>juego?</a:t>
            </a:r>
          </a:p>
          <a:p>
            <a:pPr eaLnBrk="1" hangingPunct="1">
              <a:defRPr/>
            </a:pPr>
            <a:endParaRPr lang="es-ES" sz="2400" dirty="0" smtClean="0"/>
          </a:p>
        </p:txBody>
      </p:sp>
      <p:pic>
        <p:nvPicPr>
          <p:cNvPr id="11269" name="Picture 2" descr="http://blog.barcelonacheckin.com/img/blog/play-but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4652963"/>
            <a:ext cx="18605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652963"/>
            <a:ext cx="2306637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4649788"/>
            <a:ext cx="2217738" cy="185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7" grpId="0" build="p" bldLvl="2"/>
      <p:bldP spid="369667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3" y="4437063"/>
            <a:ext cx="3095625" cy="2058987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Prehistoria de los videojuegos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135937" cy="4608513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smtClean="0"/>
              <a:t>1951: Nace el concepto de videojuego</a:t>
            </a:r>
          </a:p>
          <a:p>
            <a:pPr lvl="1" eaLnBrk="1" hangingPunct="1">
              <a:defRPr/>
            </a:pPr>
            <a:r>
              <a:rPr lang="es-ES" sz="1800" smtClean="0"/>
              <a:t>Ralph Baer plantea a su jefe jugar a juegos en una TV… pero el concepto no es entendido por su jefe y la idea fue rechazada</a:t>
            </a:r>
          </a:p>
        </p:txBody>
      </p:sp>
      <p:pic>
        <p:nvPicPr>
          <p:cNvPr id="2867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429000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2852738"/>
            <a:ext cx="1608137" cy="2227262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13788" cy="137160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smtClean="0"/>
              <a:t>Primeros Videojuegos</a:t>
            </a:r>
            <a:br>
              <a:rPr lang="es-ES" sz="4000" smtClean="0"/>
            </a:br>
            <a:r>
              <a:rPr lang="es-ES" sz="4000" smtClean="0"/>
              <a:t>(no comerciales)</a:t>
            </a:r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8207375" cy="23050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400" dirty="0" smtClean="0"/>
              <a:t>1952: A.D. Douglas crea OXO (Tic-Tac-Toe)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err="1" smtClean="0"/>
              <a:t>Desarrollado</a:t>
            </a:r>
            <a:r>
              <a:rPr lang="en-US" sz="2000" dirty="0" smtClean="0"/>
              <a:t> en el EDSAC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1800" dirty="0" smtClean="0"/>
              <a:t>1er </a:t>
            </a:r>
            <a:r>
              <a:rPr lang="en-US" sz="1800" dirty="0" err="1" smtClean="0"/>
              <a:t>ordenador</a:t>
            </a:r>
            <a:r>
              <a:rPr lang="en-US" sz="1800" dirty="0" smtClean="0"/>
              <a:t> (</a:t>
            </a:r>
            <a:r>
              <a:rPr lang="en-US" sz="1800" dirty="0" err="1" smtClean="0"/>
              <a:t>válvulas</a:t>
            </a:r>
            <a:r>
              <a:rPr lang="en-US" sz="1800" dirty="0" smtClean="0"/>
              <a:t> de </a:t>
            </a:r>
            <a:r>
              <a:rPr lang="en-US" sz="1800" dirty="0" err="1" smtClean="0"/>
              <a:t>vacío</a:t>
            </a:r>
            <a:r>
              <a:rPr lang="en-US" sz="1800" dirty="0" smtClean="0"/>
              <a:t>) con </a:t>
            </a:r>
            <a:r>
              <a:rPr lang="en-US" sz="1800" dirty="0" err="1" smtClean="0"/>
              <a:t>almacenamiento</a:t>
            </a:r>
            <a:r>
              <a:rPr lang="en-US" sz="1800" dirty="0" smtClean="0"/>
              <a:t> de </a:t>
            </a:r>
            <a:r>
              <a:rPr lang="en-US" sz="1800" dirty="0" err="1" smtClean="0"/>
              <a:t>programa</a:t>
            </a:r>
            <a:r>
              <a:rPr lang="en-US" sz="1800" dirty="0" smtClean="0"/>
              <a:t> </a:t>
            </a:r>
            <a:r>
              <a:rPr lang="en-US" sz="1800" dirty="0" err="1" smtClean="0"/>
              <a:t>que</a:t>
            </a:r>
            <a:r>
              <a:rPr lang="en-US" sz="1800" dirty="0" smtClean="0"/>
              <a:t> </a:t>
            </a:r>
            <a:r>
              <a:rPr lang="en-US" sz="1800" dirty="0" err="1" smtClean="0"/>
              <a:t>operó</a:t>
            </a:r>
            <a:r>
              <a:rPr lang="en-US" sz="1800" dirty="0" smtClean="0"/>
              <a:t> </a:t>
            </a:r>
            <a:r>
              <a:rPr lang="en-US" sz="1800" dirty="0" err="1" smtClean="0"/>
              <a:t>como</a:t>
            </a:r>
            <a:r>
              <a:rPr lang="en-US" sz="1800" dirty="0" smtClean="0"/>
              <a:t> un </a:t>
            </a:r>
            <a:r>
              <a:rPr lang="en-US" sz="1800" dirty="0" err="1" smtClean="0"/>
              <a:t>servico</a:t>
            </a:r>
            <a:r>
              <a:rPr lang="en-US" sz="1800" dirty="0" smtClean="0"/>
              <a:t> de </a:t>
            </a:r>
            <a:r>
              <a:rPr lang="en-US" sz="1800" dirty="0" err="1" smtClean="0"/>
              <a:t>computación</a:t>
            </a:r>
            <a:r>
              <a:rPr lang="en-US" sz="1800" dirty="0" smtClean="0"/>
              <a:t> </a:t>
            </a:r>
            <a:r>
              <a:rPr lang="en-US" sz="1800" dirty="0" err="1" smtClean="0"/>
              <a:t>regularmente</a:t>
            </a:r>
            <a:r>
              <a:rPr lang="en-US" sz="1800" dirty="0" smtClean="0"/>
              <a:t>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1800" dirty="0" err="1" smtClean="0"/>
              <a:t>Diseñado</a:t>
            </a:r>
            <a:r>
              <a:rPr lang="en-US" sz="1800" dirty="0" smtClean="0"/>
              <a:t> y </a:t>
            </a:r>
            <a:r>
              <a:rPr lang="en-US" sz="1800" dirty="0" err="1" smtClean="0"/>
              <a:t>construido</a:t>
            </a:r>
            <a:r>
              <a:rPr lang="en-US" sz="1800" dirty="0" smtClean="0"/>
              <a:t> en la Universidad de Cambridge (</a:t>
            </a:r>
            <a:r>
              <a:rPr lang="en-US" sz="1800" dirty="0" err="1" smtClean="0"/>
              <a:t>Inglaterra</a:t>
            </a:r>
            <a:r>
              <a:rPr lang="en-US" sz="1800" dirty="0" smtClean="0"/>
              <a:t>)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1800" dirty="0" err="1" smtClean="0"/>
              <a:t>puesto</a:t>
            </a:r>
            <a:r>
              <a:rPr lang="en-US" sz="1800" dirty="0" smtClean="0"/>
              <a:t> en </a:t>
            </a:r>
            <a:r>
              <a:rPr lang="en-US" sz="1800" dirty="0" err="1" smtClean="0"/>
              <a:t>funcionamiento</a:t>
            </a:r>
            <a:r>
              <a:rPr lang="en-US" sz="1800" dirty="0" smtClean="0"/>
              <a:t> en May 1949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/>
              <a:t>Se </a:t>
            </a:r>
            <a:r>
              <a:rPr lang="en-US" sz="2000" dirty="0" err="1" smtClean="0"/>
              <a:t>juega</a:t>
            </a:r>
            <a:r>
              <a:rPr lang="en-US" sz="2000" dirty="0" smtClean="0"/>
              <a:t> contra la </a:t>
            </a:r>
            <a:r>
              <a:rPr lang="en-US" sz="2000" dirty="0" err="1" smtClean="0"/>
              <a:t>máquina</a:t>
            </a:r>
            <a:endParaRPr lang="es-ES" sz="2000" dirty="0" smtClean="0"/>
          </a:p>
        </p:txBody>
      </p:sp>
      <p:pic>
        <p:nvPicPr>
          <p:cNvPr id="29701" name="Picture 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3" y="4221163"/>
            <a:ext cx="3341687" cy="2227262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4221163"/>
            <a:ext cx="3490912" cy="22288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005263"/>
            <a:ext cx="22574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225</TotalTime>
  <Words>1156</Words>
  <Application>Microsoft Office PowerPoint</Application>
  <PresentationFormat>Presentación en pantalla (4:3)</PresentationFormat>
  <Paragraphs>188</Paragraphs>
  <Slides>47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47</vt:i4>
      </vt:variant>
    </vt:vector>
  </HeadingPairs>
  <TitlesOfParts>
    <vt:vector size="49" baseType="lpstr">
      <vt:lpstr>Técnico</vt:lpstr>
      <vt:lpstr>Imagen de mapa de bits</vt:lpstr>
      <vt:lpstr>“Tennis for Two” (1958)</vt:lpstr>
      <vt:lpstr>Índice</vt:lpstr>
      <vt:lpstr>Breve cronología</vt:lpstr>
      <vt:lpstr> Cronología más detallada (1/2)</vt:lpstr>
      <vt:lpstr>Cronología más detallada (2/2)</vt:lpstr>
      <vt:lpstr>Prehistoria de los videojuegos</vt:lpstr>
      <vt:lpstr>¿Qué son los videojuegos?</vt:lpstr>
      <vt:lpstr>Prehistoria de los videojuegos</vt:lpstr>
      <vt:lpstr>Primeros Videojuegos (no comerciales)</vt:lpstr>
      <vt:lpstr>Primeros Videojuegos (no comerciales)</vt:lpstr>
      <vt:lpstr>Primeros Videojuegos (no comerciales)</vt:lpstr>
      <vt:lpstr>Primeras consolas (no comerciales)</vt:lpstr>
      <vt:lpstr>Primeras máquinas recreativas: el nacimiento de la industria</vt:lpstr>
      <vt:lpstr>Primeras consolas (comerciales)</vt:lpstr>
      <vt:lpstr>Primeras consolas (comerciales)</vt:lpstr>
      <vt:lpstr>“Tennis for Two” original</vt:lpstr>
      <vt:lpstr>Circuito lógico original (1/2)</vt:lpstr>
      <vt:lpstr>Circuito lógico original (2/2)</vt:lpstr>
      <vt:lpstr>Celebrando el 50 aniversario (2008)</vt:lpstr>
      <vt:lpstr>Celebrando el 50 aniversario (2008)</vt:lpstr>
      <vt:lpstr>Celebrando el 50 aniversario (2008)</vt:lpstr>
      <vt:lpstr>Resurrecting “Tennis for Two”</vt:lpstr>
      <vt:lpstr>Arquitectura del montaje</vt:lpstr>
      <vt:lpstr>Presentación de PowerPoint</vt:lpstr>
      <vt:lpstr>Presentación de PowerPoint</vt:lpstr>
      <vt:lpstr>DAC: generación de imágenes</vt:lpstr>
      <vt:lpstr>Presentación de PowerPoint</vt:lpstr>
      <vt:lpstr>Presentación de PowerPoint</vt:lpstr>
      <vt:lpstr>A la tercera va la vencida!!!</vt:lpstr>
      <vt:lpstr>Presentación de PowerPoint</vt:lpstr>
      <vt:lpstr>Conexiones</vt:lpstr>
      <vt:lpstr>Panel de conexiones</vt:lpstr>
      <vt:lpstr>“Reciclando” conectores para mandos y video</vt:lpstr>
      <vt:lpstr>Presentación de PowerPoint</vt:lpstr>
      <vt:lpstr>Diseño de los mandos (I)</vt:lpstr>
      <vt:lpstr>Diseño de los mandos (II)</vt:lpstr>
      <vt:lpstr>Diseño de los mandos (III)</vt:lpstr>
      <vt:lpstr>Conexión de los dos mandos</vt:lpstr>
      <vt:lpstr>Conexión mandos de juego</vt:lpstr>
      <vt:lpstr>Interior de la caja</vt:lpstr>
      <vt:lpstr>Diseño final</vt:lpstr>
      <vt:lpstr>Demostración</vt:lpstr>
      <vt:lpstr>Incidentes</vt:lpstr>
      <vt:lpstr>Otros prototipos (compactos) (I)</vt:lpstr>
      <vt:lpstr>Otros prototipos (compactos) (II)</vt:lpstr>
      <vt:lpstr>Otros proyectos</vt:lpstr>
      <vt:lpstr>Gracias por su atención!!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“Tennis for Two”</dc:title>
  <cp:lastModifiedBy>test</cp:lastModifiedBy>
  <cp:revision>32</cp:revision>
  <dcterms:modified xsi:type="dcterms:W3CDTF">2011-11-08T16:53:32Z</dcterms:modified>
</cp:coreProperties>
</file>